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0"/>
  </p:notesMasterIdLst>
  <p:handoutMasterIdLst>
    <p:handoutMasterId r:id="rId21"/>
  </p:handoutMasterIdLst>
  <p:sldIdLst>
    <p:sldId id="256" r:id="rId2"/>
    <p:sldId id="304" r:id="rId3"/>
    <p:sldId id="265" r:id="rId4"/>
    <p:sldId id="268" r:id="rId5"/>
    <p:sldId id="319" r:id="rId6"/>
    <p:sldId id="293" r:id="rId7"/>
    <p:sldId id="298" r:id="rId8"/>
    <p:sldId id="303" r:id="rId9"/>
    <p:sldId id="314" r:id="rId10"/>
    <p:sldId id="305" r:id="rId11"/>
    <p:sldId id="306" r:id="rId12"/>
    <p:sldId id="318" r:id="rId13"/>
    <p:sldId id="307" r:id="rId14"/>
    <p:sldId id="308" r:id="rId15"/>
    <p:sldId id="309" r:id="rId16"/>
    <p:sldId id="310" r:id="rId17"/>
    <p:sldId id="320" r:id="rId18"/>
    <p:sldId id="311" r:id="rId19"/>
  </p:sldIdLst>
  <p:sldSz cx="9144000" cy="6858000" type="screen4x3"/>
  <p:notesSz cx="6884988" cy="100187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5" userDrawn="1">
          <p15:clr>
            <a:srgbClr val="A4A3A4"/>
          </p15:clr>
        </p15:guide>
        <p15:guide id="2" pos="216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26CA"/>
    <a:srgbClr val="6600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43" autoAdjust="0"/>
    <p:restoredTop sz="94614" autoAdjust="0"/>
  </p:normalViewPr>
  <p:slideViewPr>
    <p:cSldViewPr>
      <p:cViewPr varScale="1">
        <p:scale>
          <a:sx n="90" d="100"/>
          <a:sy n="90" d="100"/>
        </p:scale>
        <p:origin x="172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-3444" y="-120"/>
      </p:cViewPr>
      <p:guideLst>
        <p:guide orient="horz" pos="3155"/>
        <p:guide pos="216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2913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00488" y="0"/>
            <a:ext cx="2982912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8C2DA5-CBB1-4F99-ADC7-007DAD94407D}" type="datetimeFigureOut">
              <a:rPr lang="de-DE" smtClean="0"/>
              <a:t>05.04.22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517063"/>
            <a:ext cx="2982913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00488" y="9517063"/>
            <a:ext cx="2982912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22DE44-C339-4EE1-B4DB-48621D9ACA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26226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2913" cy="501650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00488" y="0"/>
            <a:ext cx="2982912" cy="501650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D62862F7-FB61-47C2-ACE7-9B73D5187F0C}" type="datetimeFigureOut">
              <a:rPr lang="de-DE"/>
              <a:pPr>
                <a:defRPr/>
              </a:pPr>
              <a:t>05.04.22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08562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88" tIns="48294" rIns="96588" bIns="48294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8975" y="4759327"/>
            <a:ext cx="5507038" cy="4508500"/>
          </a:xfrm>
          <a:prstGeom prst="rect">
            <a:avLst/>
          </a:prstGeom>
        </p:spPr>
        <p:txBody>
          <a:bodyPr vert="horz" lIns="96588" tIns="48294" rIns="96588" bIns="48294" rtlCol="0">
            <a:normAutofit/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515476"/>
            <a:ext cx="2982913" cy="501650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00488" y="9515476"/>
            <a:ext cx="2982912" cy="501650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24CFEAE4-0CCE-4D4B-9641-8503163B156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91576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CFEAE4-0CCE-4D4B-9641-8503163B1568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5172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solidFill>
                  <a:schemeClr val="tx2"/>
                </a:solidFill>
                <a:latin typeface="Calibri" panose="020F0502020204030204" pitchFamily="34" charset="0"/>
              </a:rPr>
              <a:t>Bis 2019 hatten die </a:t>
            </a:r>
            <a:r>
              <a:rPr lang="de-DE" dirty="0" err="1">
                <a:solidFill>
                  <a:schemeClr val="tx2"/>
                </a:solidFill>
                <a:latin typeface="Calibri" panose="020F0502020204030204" pitchFamily="34" charset="0"/>
              </a:rPr>
              <a:t>Schüler:innen</a:t>
            </a:r>
            <a:r>
              <a:rPr lang="de-DE" dirty="0">
                <a:solidFill>
                  <a:schemeClr val="tx2"/>
                </a:solidFill>
                <a:latin typeface="Calibri" panose="020F0502020204030204" pitchFamily="34" charset="0"/>
              </a:rPr>
              <a:t> in Klasse 9 die Möglichkeit, eine Woche in Bilbao in spanischen Gastfamilien zu verbringen.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CFEAE4-0CCE-4D4B-9641-8503163B1568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7700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17" name="Untertitel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22326-EEFF-4C36-9ED4-23F393C5C3FB}" type="datetime1">
              <a:rPr lang="de-DE"/>
              <a:pPr>
                <a:defRPr/>
              </a:pPr>
              <a:t>05.04.22</a:t>
            </a:fld>
            <a:endParaRPr lang="de-DE"/>
          </a:p>
        </p:txBody>
      </p:sp>
      <p:sp>
        <p:nvSpPr>
          <p:cNvPr id="5" name="Fußzeilenplatzhalt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4CBE5-510F-44C8-85DE-88FC0BCDFF9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D590F-A4C5-4424-92E9-8C59162C9655}" type="datetime1">
              <a:rPr lang="de-DE"/>
              <a:pPr>
                <a:defRPr/>
              </a:pPr>
              <a:t>05.04.22</a:t>
            </a:fld>
            <a:endParaRPr lang="de-DE"/>
          </a:p>
        </p:txBody>
      </p:sp>
      <p:sp>
        <p:nvSpPr>
          <p:cNvPr id="5" name="Fußzeilenplatzhalt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164A7-AFCA-4AD8-AF6B-A7A7DA60D97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23A17-B612-4423-8C69-5635F7F67E12}" type="datetime1">
              <a:rPr lang="de-DE"/>
              <a:pPr>
                <a:defRPr/>
              </a:pPr>
              <a:t>05.04.22</a:t>
            </a:fld>
            <a:endParaRPr lang="de-DE"/>
          </a:p>
        </p:txBody>
      </p:sp>
      <p:sp>
        <p:nvSpPr>
          <p:cNvPr id="5" name="Fußzeilenplatzhalt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C9C6B-8372-41F7-A742-D2A26538185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7D1B8-562C-4E46-96F4-19597D1C3A3E}" type="datetime1">
              <a:rPr lang="de-DE"/>
              <a:pPr>
                <a:defRPr/>
              </a:pPr>
              <a:t>05.04.22</a:t>
            </a:fld>
            <a:endParaRPr lang="de-DE"/>
          </a:p>
        </p:txBody>
      </p:sp>
      <p:sp>
        <p:nvSpPr>
          <p:cNvPr id="5" name="Fußzeilenplatzhalt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EFA15-F4DB-439D-B2FF-9C7F68C824D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4C9E4-24C3-4C0C-8B7D-BC57C37950F9}" type="datetime1">
              <a:rPr lang="de-DE"/>
              <a:pPr>
                <a:defRPr/>
              </a:pPr>
              <a:t>05.04.22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F0CDD-4AFF-4A62-B6A3-E2D8FC9945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EDA35-94BD-4471-8597-F65C9AD1FFB7}" type="datetime1">
              <a:rPr lang="de-DE"/>
              <a:pPr>
                <a:defRPr/>
              </a:pPr>
              <a:t>05.04.22</a:t>
            </a:fld>
            <a:endParaRPr lang="de-DE"/>
          </a:p>
        </p:txBody>
      </p:sp>
      <p:sp>
        <p:nvSpPr>
          <p:cNvPr id="6" name="Fußzeilenplatzhalt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9D73B-A6E7-4056-B4CC-E6201B9C8FE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6C2AE-0450-4ED7-BB62-F14D1939909D}" type="datetime1">
              <a:rPr lang="de-DE"/>
              <a:pPr>
                <a:defRPr/>
              </a:pPr>
              <a:t>05.04.22</a:t>
            </a:fld>
            <a:endParaRPr lang="de-DE"/>
          </a:p>
        </p:txBody>
      </p:sp>
      <p:sp>
        <p:nvSpPr>
          <p:cNvPr id="8" name="Fußzeilenplatzhalt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FEAE2-055C-4B53-B916-73088A3C08B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3DE31-9D9F-4C15-B3F1-D64AE8E6D2BD}" type="datetime1">
              <a:rPr lang="de-DE"/>
              <a:pPr>
                <a:defRPr/>
              </a:pPr>
              <a:t>05.04.22</a:t>
            </a:fld>
            <a:endParaRPr lang="de-DE"/>
          </a:p>
        </p:txBody>
      </p:sp>
      <p:sp>
        <p:nvSpPr>
          <p:cNvPr id="4" name="Fußzeilenplatzhalt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ABD60-FD22-4EDD-ACD2-F71704B13FC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A3DB2-DF37-4709-888F-956985487D31}" type="datetime1">
              <a:rPr lang="de-DE"/>
              <a:pPr>
                <a:defRPr/>
              </a:pPr>
              <a:t>05.04.22</a:t>
            </a:fld>
            <a:endParaRPr lang="de-DE"/>
          </a:p>
        </p:txBody>
      </p:sp>
      <p:sp>
        <p:nvSpPr>
          <p:cNvPr id="3" name="Fußzeilenplatzhalt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2DBE0-6EC8-458A-BD14-46019D67201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62B47-B728-4D95-A83C-DEB67AC242E4}" type="datetime1">
              <a:rPr lang="de-DE"/>
              <a:pPr>
                <a:defRPr/>
              </a:pPr>
              <a:t>05.04.22</a:t>
            </a:fld>
            <a:endParaRPr lang="de-DE"/>
          </a:p>
        </p:txBody>
      </p:sp>
      <p:sp>
        <p:nvSpPr>
          <p:cNvPr id="6" name="Fußzeilenplatzhalt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F39D5-86CD-4894-ADD5-047D8F28E3E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ine Ecke des Rechtecks schneiden und abrunden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htwinkliges Dreieck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ihand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ihand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9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8439F-642B-4359-816E-741FDB9E37A5}" type="datetime1">
              <a:rPr lang="de-DE"/>
              <a:pPr>
                <a:defRPr/>
              </a:pPr>
              <a:t>05.04.22</a:t>
            </a:fld>
            <a:endParaRPr lang="de-DE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749B5-2CE0-43A1-A5A3-8034A63D5FB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ihand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ihand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Titelplatzhalt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1029" name="Textplatzhalt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F8016D7-6BE8-4483-B62B-0A0212297353}" type="datetime1">
              <a:rPr lang="de-DE"/>
              <a:pPr>
                <a:defRPr/>
              </a:pPr>
              <a:t>05.04.22</a:t>
            </a:fld>
            <a:endParaRPr lang="de-DE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0C9F3BD-C88B-4906-8FFB-2E7F3FE6B28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grpSp>
        <p:nvGrpSpPr>
          <p:cNvPr id="1033" name="Gruppieren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ihand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Freihand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55" r:id="rId2"/>
    <p:sldLayoutId id="2147483764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5" r:id="rId9"/>
    <p:sldLayoutId id="2147483761" r:id="rId10"/>
    <p:sldLayoutId id="2147483762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file:////F:/02%20-%20Es%20por%20Ti.mp3" TargetMode="External"/><Relationship Id="rId1" Type="http://schemas.microsoft.com/office/2007/relationships/media" Target="file:////F:/02%20-%20Es%20por%20Ti.mp3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043241"/>
            <a:ext cx="2212848" cy="158262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dirty="0"/>
              <a:t>	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323528" y="1043242"/>
            <a:ext cx="2495872" cy="3964864"/>
          </a:xfrm>
        </p:spPr>
        <p:txBody>
          <a:bodyPr/>
          <a:lstStyle/>
          <a:p>
            <a:pPr algn="ctr"/>
            <a:r>
              <a:rPr lang="de-DE" sz="2800" b="1" dirty="0">
                <a:solidFill>
                  <a:schemeClr val="tx2"/>
                </a:solidFill>
                <a:latin typeface="Calibri" panose="020F0502020204030204" pitchFamily="34" charset="0"/>
              </a:rPr>
              <a:t>Spanisch als dritte Fremdsprache </a:t>
            </a:r>
          </a:p>
          <a:p>
            <a:pPr algn="ctr"/>
            <a:r>
              <a:rPr lang="de-DE" sz="2800" b="1" dirty="0">
                <a:solidFill>
                  <a:schemeClr val="tx2"/>
                </a:solidFill>
                <a:latin typeface="Calibri" panose="020F0502020204030204" pitchFamily="34" charset="0"/>
              </a:rPr>
              <a:t>am </a:t>
            </a:r>
          </a:p>
          <a:p>
            <a:pPr algn="ctr"/>
            <a:endParaRPr lang="de-DE" sz="2800" b="1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algn="ctr"/>
            <a:r>
              <a:rPr lang="de-DE" sz="2000" b="1" dirty="0">
                <a:solidFill>
                  <a:schemeClr val="tx2"/>
                </a:solidFill>
                <a:latin typeface="Calibri" panose="020F0502020204030204" pitchFamily="34" charset="0"/>
              </a:rPr>
              <a:t>Johanna-</a:t>
            </a:r>
            <a:r>
              <a:rPr lang="de-DE" sz="2000" b="1" dirty="0" err="1">
                <a:solidFill>
                  <a:schemeClr val="tx2"/>
                </a:solidFill>
                <a:latin typeface="Calibri" panose="020F0502020204030204" pitchFamily="34" charset="0"/>
              </a:rPr>
              <a:t>Geissmar</a:t>
            </a:r>
            <a:r>
              <a:rPr lang="de-DE" sz="2000" b="1" dirty="0">
                <a:solidFill>
                  <a:schemeClr val="tx2"/>
                </a:solidFill>
                <a:latin typeface="Calibri" panose="020F0502020204030204" pitchFamily="34" charset="0"/>
              </a:rPr>
              <a:t> Gymnasium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2582">
            <a:off x="3283577" y="1560338"/>
            <a:ext cx="5098565" cy="2863578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4416" y="3048000"/>
            <a:ext cx="4728859" cy="295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Was bieten wir am JGG?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sz="2800" dirty="0">
                <a:solidFill>
                  <a:schemeClr val="tx2"/>
                </a:solidFill>
                <a:latin typeface="Calibri" panose="020F0502020204030204" pitchFamily="34" charset="0"/>
              </a:rPr>
              <a:t>Erste Sprachergebnisse: Klasse 8 beim</a:t>
            </a:r>
          </a:p>
          <a:p>
            <a:pPr marL="0" indent="0" algn="ctr">
              <a:buNone/>
            </a:pPr>
            <a:r>
              <a:rPr lang="de-DE" sz="2800" dirty="0">
                <a:solidFill>
                  <a:schemeClr val="tx2"/>
                </a:solidFill>
                <a:latin typeface="Calibri" panose="020F0502020204030204" pitchFamily="34" charset="0"/>
              </a:rPr>
              <a:t>Tag der offenen Tür am JGG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5" name="Picture 2" descr="C:\Users\Martina\Pictures\diverse\Viertklässler 2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68960"/>
            <a:ext cx="3995936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nhaltsplatzhalt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8378" y="3363373"/>
            <a:ext cx="3637540" cy="240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0295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sz="3600" dirty="0">
                <a:latin typeface="Calibri" panose="020F0502020204030204" pitchFamily="34" charset="0"/>
              </a:rPr>
              <a:t>Schüleraustausch in Klasse 9/10 mit dem </a:t>
            </a:r>
            <a:r>
              <a:rPr lang="de-DE" sz="3600" dirty="0" err="1">
                <a:latin typeface="Calibri" panose="020F0502020204030204" pitchFamily="34" charset="0"/>
              </a:rPr>
              <a:t>Colegio</a:t>
            </a:r>
            <a:r>
              <a:rPr lang="de-DE" sz="3600" dirty="0">
                <a:latin typeface="Calibri" panose="020F0502020204030204" pitchFamily="34" charset="0"/>
              </a:rPr>
              <a:t> Luis </a:t>
            </a:r>
            <a:r>
              <a:rPr lang="de-DE" sz="3600" dirty="0" err="1">
                <a:latin typeface="Calibri" panose="020F0502020204030204" pitchFamily="34" charset="0"/>
              </a:rPr>
              <a:t>Briña</a:t>
            </a:r>
            <a:r>
              <a:rPr lang="de-DE" sz="3600" dirty="0">
                <a:latin typeface="Calibri" panose="020F0502020204030204" pitchFamily="34" charset="0"/>
              </a:rPr>
              <a:t>, Bilbao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970" y="2564904"/>
            <a:ext cx="4249824" cy="239052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DAA326B-A967-FB4C-AE8B-DBF3CABD2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17" y="2564904"/>
            <a:ext cx="3590727" cy="239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8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5482952" cy="3079466"/>
          </a:xfr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01008"/>
            <a:ext cx="4160011" cy="3120008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03731F78-1F96-C044-B5AC-50365655DFBD}"/>
              </a:ext>
            </a:extLst>
          </p:cNvPr>
          <p:cNvSpPr/>
          <p:nvPr/>
        </p:nvSpPr>
        <p:spPr>
          <a:xfrm>
            <a:off x="254397" y="4599347"/>
            <a:ext cx="43896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chemeClr val="tx2"/>
                </a:solidFill>
                <a:latin typeface="Calibri" panose="020F0502020204030204" pitchFamily="34" charset="0"/>
              </a:rPr>
              <a:t>Bis 2019 hatten die </a:t>
            </a:r>
            <a:r>
              <a:rPr lang="de-DE" sz="2400" dirty="0" err="1">
                <a:solidFill>
                  <a:schemeClr val="tx2"/>
                </a:solidFill>
                <a:latin typeface="Calibri" panose="020F0502020204030204" pitchFamily="34" charset="0"/>
              </a:rPr>
              <a:t>Schüler:innen</a:t>
            </a:r>
            <a:r>
              <a:rPr lang="de-DE" sz="2400" dirty="0">
                <a:solidFill>
                  <a:schemeClr val="tx2"/>
                </a:solidFill>
                <a:latin typeface="Calibri" panose="020F0502020204030204" pitchFamily="34" charset="0"/>
              </a:rPr>
              <a:t> in Klasse 9 die Möglichkeit, eine Woche in Bilbao in spanischen Gastfamilien zu verbringen. 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224688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389437"/>
          </a:xfrm>
        </p:spPr>
        <p:txBody>
          <a:bodyPr/>
          <a:lstStyle/>
          <a:p>
            <a:pPr marL="0" indent="0">
              <a:buNone/>
            </a:pPr>
            <a:r>
              <a:rPr lang="de-DE" sz="2800" dirty="0">
                <a:solidFill>
                  <a:schemeClr val="tx2"/>
                </a:solidFill>
                <a:latin typeface="Calibri" panose="020F0502020204030204" pitchFamily="34" charset="0"/>
              </a:rPr>
              <a:t>Auch ein Austausch nach Mexiko und Teneriffa ist </a:t>
            </a:r>
            <a:r>
              <a:rPr lang="de-DE" sz="2800" dirty="0" err="1">
                <a:solidFill>
                  <a:schemeClr val="tx2"/>
                </a:solidFill>
                <a:latin typeface="Calibri" panose="020F0502020204030204" pitchFamily="34" charset="0"/>
              </a:rPr>
              <a:t>für</a:t>
            </a:r>
            <a:r>
              <a:rPr lang="de-DE" sz="2800" dirty="0">
                <a:solidFill>
                  <a:schemeClr val="tx2"/>
                </a:solidFill>
                <a:latin typeface="Calibri" panose="020F0502020204030204" pitchFamily="34" charset="0"/>
              </a:rPr>
              <a:t> interessierte </a:t>
            </a:r>
            <a:r>
              <a:rPr lang="de-DE" sz="2800" dirty="0" err="1">
                <a:solidFill>
                  <a:schemeClr val="tx2"/>
                </a:solidFill>
                <a:latin typeface="Calibri" panose="020F0502020204030204" pitchFamily="34" charset="0"/>
              </a:rPr>
              <a:t>SchülerInnen</a:t>
            </a:r>
            <a:r>
              <a:rPr lang="de-DE" sz="2800" dirty="0">
                <a:solidFill>
                  <a:schemeClr val="tx2"/>
                </a:solidFill>
                <a:latin typeface="Calibri" panose="020F0502020204030204" pitchFamily="34" charset="0"/>
              </a:rPr>
              <a:t> individuell möglich.</a:t>
            </a:r>
          </a:p>
          <a:p>
            <a:pPr marL="0" indent="0" algn="ctr">
              <a:buNone/>
            </a:pPr>
            <a:endParaRPr lang="de-DE" sz="28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endParaRPr lang="de-DE" dirty="0"/>
          </a:p>
        </p:txBody>
      </p:sp>
      <p:pic>
        <p:nvPicPr>
          <p:cNvPr id="4" name="Picture 2" descr="C:\Users\Martina\Pictures\MEX 2012\IMG_65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80928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artina\Pictures\Siebtklässler Präs 2013\4 Reisen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153" y="2996952"/>
            <a:ext cx="3440069" cy="258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422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4389437"/>
          </a:xfrm>
        </p:spPr>
        <p:txBody>
          <a:bodyPr/>
          <a:lstStyle/>
          <a:p>
            <a:pPr marL="0" indent="0" algn="ctr">
              <a:buNone/>
            </a:pPr>
            <a:r>
              <a:rPr lang="de-DE" sz="2800" dirty="0">
                <a:solidFill>
                  <a:schemeClr val="tx2"/>
                </a:solidFill>
                <a:latin typeface="+mj-lt"/>
              </a:rPr>
              <a:t>Studienfahrten nach Madrid und …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Picture 2" descr="G:\Bilder bis 2011\Schule\Madrid 2011\IMG_52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16832"/>
            <a:ext cx="4968552" cy="372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705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560" y="1484784"/>
            <a:ext cx="8229600" cy="4389437"/>
          </a:xfrm>
        </p:spPr>
        <p:txBody>
          <a:bodyPr/>
          <a:lstStyle/>
          <a:p>
            <a:pPr marL="0" indent="0" algn="ctr">
              <a:buNone/>
            </a:pPr>
            <a:r>
              <a:rPr lang="de-DE" sz="2800" dirty="0">
                <a:solidFill>
                  <a:schemeClr val="tx2"/>
                </a:solidFill>
                <a:latin typeface="Calibri" panose="020F0502020204030204" pitchFamily="34" charset="0"/>
              </a:rPr>
              <a:t>… fächerübergreifend an die Costa </a:t>
            </a:r>
            <a:r>
              <a:rPr lang="de-DE" sz="2800" dirty="0" err="1">
                <a:solidFill>
                  <a:schemeClr val="tx2"/>
                </a:solidFill>
                <a:latin typeface="Calibri" panose="020F0502020204030204" pitchFamily="34" charset="0"/>
              </a:rPr>
              <a:t>Brava</a:t>
            </a:r>
            <a:endParaRPr lang="de-DE" sz="28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61" y="2348880"/>
            <a:ext cx="4502078" cy="337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272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sz="4000" dirty="0">
                <a:latin typeface="Calibri" panose="020F0502020204030204" pitchFamily="34" charset="0"/>
              </a:rPr>
              <a:t>Exkursionen/Ausstellungen/Projekte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75422" y="1988840"/>
            <a:ext cx="8229600" cy="4389437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64904"/>
            <a:ext cx="3600400" cy="2701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656" y="2708920"/>
            <a:ext cx="4464496" cy="1686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www.youblisher.com/files/publications/144/863719/200x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973784"/>
            <a:ext cx="1905000" cy="269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72" y="5417648"/>
            <a:ext cx="4057600" cy="96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81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DELE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75422" y="1988840"/>
            <a:ext cx="8229600" cy="4389437"/>
          </a:xfrm>
        </p:spPr>
        <p:txBody>
          <a:bodyPr/>
          <a:lstStyle/>
          <a:p>
            <a:r>
              <a:rPr lang="de-DE" sz="2800" dirty="0">
                <a:solidFill>
                  <a:schemeClr val="tx2"/>
                </a:solidFill>
                <a:latin typeface="Calibri" panose="020F0502020204030204" pitchFamily="34" charset="0"/>
              </a:rPr>
              <a:t>Die DELE-AG bietet den </a:t>
            </a:r>
            <a:r>
              <a:rPr lang="de-DE" sz="2800" dirty="0" err="1">
                <a:solidFill>
                  <a:schemeClr val="tx2"/>
                </a:solidFill>
                <a:latin typeface="Calibri" panose="020F0502020204030204" pitchFamily="34" charset="0"/>
              </a:rPr>
              <a:t>SchülerInnen</a:t>
            </a:r>
            <a:r>
              <a:rPr lang="de-DE" sz="2800" dirty="0">
                <a:solidFill>
                  <a:schemeClr val="tx2"/>
                </a:solidFill>
                <a:latin typeface="Calibri" panose="020F0502020204030204" pitchFamily="34" charset="0"/>
              </a:rPr>
              <a:t> in Klasse 10 die Möglichkeit, das weltweit anerkannte Sprachdiplom </a:t>
            </a:r>
            <a:r>
              <a:rPr lang="de-DE" sz="2800" dirty="0" err="1">
                <a:solidFill>
                  <a:schemeClr val="tx2"/>
                </a:solidFill>
                <a:latin typeface="Calibri" panose="020F0502020204030204" pitchFamily="34" charset="0"/>
              </a:rPr>
              <a:t>für</a:t>
            </a:r>
            <a:r>
              <a:rPr lang="de-DE" sz="2800" dirty="0">
                <a:solidFill>
                  <a:schemeClr val="tx2"/>
                </a:solidFill>
                <a:latin typeface="Calibri" panose="020F0502020204030204" pitchFamily="34" charset="0"/>
              </a:rPr>
              <a:t> Spanisch abzulegen und die Sprache zusätzlich zum Unterricht zu </a:t>
            </a:r>
            <a:r>
              <a:rPr lang="de-DE" sz="2800" dirty="0" err="1">
                <a:solidFill>
                  <a:schemeClr val="tx2"/>
                </a:solidFill>
                <a:latin typeface="Calibri" panose="020F0502020204030204" pitchFamily="34" charset="0"/>
              </a:rPr>
              <a:t>üben</a:t>
            </a:r>
            <a:r>
              <a:rPr lang="de-DE" sz="2800" dirty="0">
                <a:solidFill>
                  <a:schemeClr val="tx2"/>
                </a:solidFill>
                <a:latin typeface="Calibri" panose="020F0502020204030204" pitchFamily="34" charset="0"/>
              </a:rPr>
              <a:t>.</a:t>
            </a:r>
          </a:p>
          <a:p>
            <a:pPr marL="0" indent="0" algn="ctr">
              <a:buNone/>
            </a:pPr>
            <a:endParaRPr lang="de-DE" sz="28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179F6B7-241A-474E-A344-0084FE904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3777828"/>
            <a:ext cx="4635500" cy="260350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1F8F82C-29A6-2A46-8D03-866545DDC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017" y="3618532"/>
            <a:ext cx="1958375" cy="261116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9683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3600" dirty="0">
                <a:solidFill>
                  <a:schemeClr val="tx2"/>
                </a:solidFill>
                <a:latin typeface="+mj-lt"/>
              </a:rPr>
              <a:t>Kennst du viele Sprachen – hast du viele Schlüssel für ein Schloss. 										</a:t>
            </a:r>
            <a:r>
              <a:rPr lang="de-DE" sz="2800" dirty="0">
                <a:solidFill>
                  <a:schemeClr val="tx2"/>
                </a:solidFill>
                <a:latin typeface="+mj-lt"/>
              </a:rPr>
              <a:t>Voltaire</a:t>
            </a:r>
          </a:p>
          <a:p>
            <a:pPr marL="0" indent="0">
              <a:buNone/>
            </a:pPr>
            <a:endParaRPr lang="de-DE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8232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3600" dirty="0">
                <a:solidFill>
                  <a:schemeClr val="tx2"/>
                </a:solidFill>
                <a:latin typeface="Calibri" panose="020F0502020204030204" pitchFamily="34" charset="0"/>
              </a:rPr>
              <a:t>Jede neue Sprache ist wie ein offenes Fenster, das einen neuen Ausblick auf die Welt eröffnet und die Lebensauffassung weitet.</a:t>
            </a:r>
            <a:br>
              <a:rPr lang="de-DE" sz="3600" dirty="0">
                <a:solidFill>
                  <a:schemeClr val="tx2"/>
                </a:solidFill>
                <a:latin typeface="Calibri" panose="020F0502020204030204" pitchFamily="34" charset="0"/>
              </a:rPr>
            </a:br>
            <a:endParaRPr lang="de-DE" sz="36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0" indent="0" algn="r">
              <a:buNone/>
            </a:pPr>
            <a:r>
              <a:rPr lang="de-DE" dirty="0">
                <a:solidFill>
                  <a:schemeClr val="tx2"/>
                </a:solidFill>
                <a:latin typeface="Calibri" panose="020F0502020204030204" pitchFamily="34" charset="0"/>
              </a:rPr>
              <a:t>Frank Harris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97786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8564" y="1"/>
            <a:ext cx="1569939" cy="980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Titel 1"/>
          <p:cNvSpPr>
            <a:spLocks noGrp="1"/>
          </p:cNvSpPr>
          <p:nvPr>
            <p:ph type="title"/>
          </p:nvPr>
        </p:nvSpPr>
        <p:spPr>
          <a:xfrm>
            <a:off x="428625" y="357187"/>
            <a:ext cx="8229600" cy="1240257"/>
          </a:xfrm>
        </p:spPr>
        <p:txBody>
          <a:bodyPr/>
          <a:lstStyle/>
          <a:p>
            <a:pPr algn="ctr" eaLnBrk="1" hangingPunct="1"/>
            <a:br>
              <a:rPr lang="de-DE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de-DE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Spanisch als 3. Fremdsprache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de-DE" sz="32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de-DE" sz="3200" dirty="0">
                <a:solidFill>
                  <a:schemeClr val="tx2"/>
                </a:solidFill>
                <a:latin typeface="+mj-lt"/>
              </a:rPr>
              <a:t>Warum Spanisch?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de-DE" sz="3200" dirty="0">
                <a:solidFill>
                  <a:schemeClr val="tx2"/>
                </a:solidFill>
                <a:latin typeface="+mj-lt"/>
              </a:rPr>
              <a:t>Inhalte und Methoden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de-DE" sz="3200" dirty="0">
                <a:solidFill>
                  <a:schemeClr val="tx2"/>
                </a:solidFill>
                <a:latin typeface="+mj-lt"/>
              </a:rPr>
              <a:t>Was bieten wir am JGG?</a:t>
            </a:r>
          </a:p>
        </p:txBody>
      </p:sp>
      <p:pic>
        <p:nvPicPr>
          <p:cNvPr id="5" name="Grafik 4" descr="spanischsprecher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6" y="2143116"/>
            <a:ext cx="3454454" cy="3635813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nhaltsplatzhalter 4" descr="spanischsprecher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760413"/>
            <a:ext cx="5451475" cy="6097587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214438" y="214313"/>
            <a:ext cx="6972300" cy="48895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Warum Spanisch? </a:t>
            </a:r>
          </a:p>
        </p:txBody>
      </p:sp>
      <p:sp>
        <p:nvSpPr>
          <p:cNvPr id="8196" name="Textfeld 6"/>
          <p:cNvSpPr txBox="1">
            <a:spLocks noChangeArrowheads="1"/>
          </p:cNvSpPr>
          <p:nvPr/>
        </p:nvSpPr>
        <p:spPr bwMode="auto">
          <a:xfrm>
            <a:off x="5436096" y="1053468"/>
            <a:ext cx="3643312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2400" dirty="0">
                <a:solidFill>
                  <a:srgbClr val="002060"/>
                </a:solidFill>
                <a:latin typeface="+mj-lt"/>
                <a:cs typeface="+mn-cs"/>
              </a:rPr>
              <a:t> </a:t>
            </a:r>
            <a:r>
              <a:rPr lang="de-DE" sz="2400" dirty="0">
                <a:solidFill>
                  <a:schemeClr val="tx2"/>
                </a:solidFill>
                <a:latin typeface="+mj-lt"/>
                <a:cs typeface="+mn-cs"/>
              </a:rPr>
              <a:t>ca. 500 Mio. Sprecher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sz="2400" dirty="0">
              <a:solidFill>
                <a:schemeClr val="tx2"/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2400" dirty="0">
                <a:solidFill>
                  <a:schemeClr val="tx2"/>
                </a:solidFill>
                <a:latin typeface="+mj-lt"/>
                <a:cs typeface="+mn-cs"/>
              </a:rPr>
              <a:t>in über 20 Ländern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dirty="0">
                <a:solidFill>
                  <a:schemeClr val="tx2"/>
                </a:solidFill>
                <a:latin typeface="+mj-lt"/>
                <a:cs typeface="+mn-cs"/>
              </a:rPr>
              <a:t> (Spanien, 19 Länder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dirty="0">
                <a:solidFill>
                  <a:schemeClr val="tx2"/>
                </a:solidFill>
                <a:latin typeface="+mj-lt"/>
                <a:cs typeface="+mn-cs"/>
              </a:rPr>
              <a:t>  Lateinamerikas,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dirty="0">
                <a:solidFill>
                  <a:schemeClr val="tx2"/>
                </a:solidFill>
                <a:latin typeface="+mj-lt"/>
                <a:cs typeface="+mn-cs"/>
              </a:rPr>
              <a:t>   Äquatorial-Guinea in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dirty="0">
                <a:solidFill>
                  <a:schemeClr val="tx2"/>
                </a:solidFill>
                <a:latin typeface="+mj-lt"/>
                <a:cs typeface="+mn-cs"/>
              </a:rPr>
              <a:t>   Afrika, Philippinen)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dirty="0">
              <a:solidFill>
                <a:schemeClr val="tx2"/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2400" dirty="0">
                <a:solidFill>
                  <a:schemeClr val="tx2"/>
                </a:solidFill>
                <a:latin typeface="+mj-lt"/>
                <a:cs typeface="+mn-cs"/>
              </a:rPr>
              <a:t>die am dritthäufigste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dirty="0">
                <a:solidFill>
                  <a:schemeClr val="tx2"/>
                </a:solidFill>
                <a:latin typeface="+mj-lt"/>
                <a:cs typeface="+mn-cs"/>
              </a:rPr>
              <a:t>  gesprochene Sprache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sz="2400" dirty="0">
              <a:solidFill>
                <a:schemeClr val="tx2"/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2400" dirty="0">
                <a:solidFill>
                  <a:schemeClr val="tx2"/>
                </a:solidFill>
                <a:latin typeface="+mj-lt"/>
                <a:cs typeface="+mn-cs"/>
              </a:rPr>
              <a:t>45 Mio. Sprecher in den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dirty="0">
                <a:solidFill>
                  <a:schemeClr val="tx2"/>
                </a:solidFill>
                <a:latin typeface="+mj-lt"/>
                <a:cs typeface="+mn-cs"/>
              </a:rPr>
              <a:t>  USA , in New York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dirty="0">
                <a:solidFill>
                  <a:schemeClr val="tx2"/>
                </a:solidFill>
                <a:latin typeface="+mj-lt"/>
                <a:cs typeface="+mn-cs"/>
              </a:rPr>
              <a:t> sprechen 25 % Spanisch als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dirty="0">
                <a:solidFill>
                  <a:schemeClr val="tx2"/>
                </a:solidFill>
                <a:latin typeface="+mj-lt"/>
                <a:cs typeface="+mn-cs"/>
              </a:rPr>
              <a:t> Muttersprache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002060"/>
              </a:solidFill>
              <a:latin typeface="Lucida Sans Unicode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latin typeface="Lucida Sans Unicode" pitchFamily="34" charset="0"/>
              <a:cs typeface="+mn-cs"/>
            </a:endParaRPr>
          </a:p>
        </p:txBody>
      </p:sp>
      <p:pic>
        <p:nvPicPr>
          <p:cNvPr id="819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63847"/>
            <a:ext cx="1584176" cy="989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1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81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819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19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19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19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19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19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19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19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19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19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pPr algn="ctr" eaLnBrk="1" hangingPunct="1"/>
            <a:r>
              <a:rPr lang="de-DE" dirty="0"/>
              <a:t>Wer sollte Spanisch wählen?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179512" y="1556792"/>
            <a:ext cx="8391847" cy="2324100"/>
          </a:xfrm>
        </p:spPr>
        <p:txBody>
          <a:bodyPr>
            <a:normAutofit fontScale="77500" lnSpcReduction="20000"/>
          </a:bodyPr>
          <a:lstStyle/>
          <a:p>
            <a:pPr marL="0" indent="0" eaLnBrk="1" hangingPunct="1">
              <a:buFont typeface="Wingdings 2" pitchFamily="18" charset="2"/>
              <a:buNone/>
              <a:defRPr/>
            </a:pPr>
            <a:endParaRPr lang="de-DE" sz="3400" dirty="0">
              <a:solidFill>
                <a:schemeClr val="tx2"/>
              </a:solidFill>
              <a:latin typeface="+mj-lt"/>
            </a:endParaRPr>
          </a:p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de-DE" sz="3400" dirty="0">
                <a:solidFill>
                  <a:schemeClr val="tx2"/>
                </a:solidFill>
                <a:latin typeface="+mj-lt"/>
              </a:rPr>
              <a:t>	Mitbringen sollte man: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de-DE" sz="3400" dirty="0">
                <a:solidFill>
                  <a:schemeClr val="tx2"/>
                </a:solidFill>
                <a:latin typeface="+mj-lt"/>
              </a:rPr>
              <a:t>		● Freude am Sprachenlernen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de-DE" sz="3400" dirty="0">
                <a:solidFill>
                  <a:schemeClr val="tx2"/>
                </a:solidFill>
                <a:latin typeface="+mj-lt"/>
              </a:rPr>
              <a:t>		● Fleiß und Ausdauer beim Grammatik- und 		    Vokabellernen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de-DE" sz="3400" dirty="0">
                <a:solidFill>
                  <a:schemeClr val="tx2"/>
                </a:solidFill>
                <a:latin typeface="+mj-lt"/>
              </a:rPr>
              <a:t>	Vorteil: Mehrsprachigkeitsdidaktik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63847"/>
            <a:ext cx="1584176" cy="989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9CEAEC8-4D66-2B47-A8AD-58B56D7A4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597" y="3846176"/>
            <a:ext cx="5576168" cy="291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2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2513" y="237119"/>
            <a:ext cx="8207149" cy="1175657"/>
          </a:xfrm>
        </p:spPr>
        <p:txBody>
          <a:bodyPr/>
          <a:lstStyle/>
          <a:p>
            <a:pPr algn="ctr" eaLnBrk="1" hangingPunct="1"/>
            <a:r>
              <a:rPr lang="de-DE" dirty="0"/>
              <a:t>Inhalte und Methoden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0063" y="1631851"/>
            <a:ext cx="8229600" cy="4749477"/>
          </a:xfrm>
        </p:spPr>
        <p:txBody>
          <a:bodyPr/>
          <a:lstStyle/>
          <a:p>
            <a:pPr eaLnBrk="1" hangingPunct="1">
              <a:defRPr/>
            </a:pPr>
            <a:r>
              <a:rPr lang="de-DE" sz="2400" dirty="0">
                <a:solidFill>
                  <a:schemeClr val="tx2"/>
                </a:solidFill>
                <a:latin typeface="+mj-lt"/>
              </a:rPr>
              <a:t>schon von Beginn an Arbeit mit authentischen Texten 	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2400" dirty="0">
                <a:solidFill>
                  <a:schemeClr val="tx2"/>
                </a:solidFill>
                <a:latin typeface="+mj-lt"/>
              </a:rPr>
              <a:t>	(Bsp. erste Stunde: Lied von </a:t>
            </a:r>
            <a:r>
              <a:rPr lang="de-DE" sz="2400" i="1" dirty="0" err="1">
                <a:solidFill>
                  <a:schemeClr val="tx2"/>
                </a:solidFill>
                <a:latin typeface="+mj-lt"/>
              </a:rPr>
              <a:t>Juanes</a:t>
            </a:r>
            <a:r>
              <a:rPr lang="de-DE" sz="2400" i="1" dirty="0">
                <a:solidFill>
                  <a:schemeClr val="tx2"/>
                </a:solidFill>
                <a:latin typeface="+mj-lt"/>
              </a:rPr>
              <a:t>,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2400" i="1" dirty="0">
                <a:solidFill>
                  <a:schemeClr val="tx2"/>
                </a:solidFill>
                <a:latin typeface="+mj-lt"/>
              </a:rPr>
              <a:t>     	Einsatz von Kurzfilmen und Serien, 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2400" i="1" dirty="0">
                <a:solidFill>
                  <a:schemeClr val="tx2"/>
                </a:solidFill>
                <a:latin typeface="+mj-lt"/>
              </a:rPr>
              <a:t>	Violeta, Extra en </a:t>
            </a:r>
            <a:r>
              <a:rPr lang="de-DE" sz="2400" i="1" dirty="0" err="1">
                <a:solidFill>
                  <a:schemeClr val="tx2"/>
                </a:solidFill>
                <a:latin typeface="+mj-lt"/>
              </a:rPr>
              <a:t>español</a:t>
            </a:r>
            <a:r>
              <a:rPr lang="de-DE" sz="2400" i="1" dirty="0">
                <a:solidFill>
                  <a:schemeClr val="tx2"/>
                </a:solidFill>
                <a:latin typeface="+mj-lt"/>
              </a:rPr>
              <a:t>, 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2400" i="1" dirty="0">
                <a:solidFill>
                  <a:schemeClr val="tx2"/>
                </a:solidFill>
                <a:latin typeface="+mj-lt"/>
              </a:rPr>
              <a:t>	</a:t>
            </a:r>
            <a:r>
              <a:rPr lang="de-DE" sz="2400" i="1" dirty="0" err="1">
                <a:solidFill>
                  <a:schemeClr val="tx2"/>
                </a:solidFill>
                <a:latin typeface="+mj-lt"/>
              </a:rPr>
              <a:t>un</a:t>
            </a:r>
            <a:r>
              <a:rPr lang="de-DE" sz="2400" i="1" dirty="0">
                <a:solidFill>
                  <a:schemeClr val="tx2"/>
                </a:solidFill>
                <a:latin typeface="+mj-lt"/>
              </a:rPr>
              <a:t> </a:t>
            </a:r>
            <a:r>
              <a:rPr lang="de-DE" sz="2400" i="1" dirty="0" err="1">
                <a:solidFill>
                  <a:schemeClr val="tx2"/>
                </a:solidFill>
                <a:latin typeface="+mj-lt"/>
              </a:rPr>
              <a:t>cuarto</a:t>
            </a:r>
            <a:r>
              <a:rPr lang="de-DE" sz="2400" i="1" dirty="0">
                <a:solidFill>
                  <a:schemeClr val="tx2"/>
                </a:solidFill>
                <a:latin typeface="+mj-lt"/>
              </a:rPr>
              <a:t> misterioso, Bea la </a:t>
            </a:r>
            <a:r>
              <a:rPr lang="de-DE" sz="2400" i="1" dirty="0" err="1">
                <a:solidFill>
                  <a:schemeClr val="tx2"/>
                </a:solidFill>
                <a:latin typeface="+mj-lt"/>
              </a:rPr>
              <a:t>fea</a:t>
            </a:r>
            <a:r>
              <a:rPr lang="de-DE" sz="2400" dirty="0">
                <a:solidFill>
                  <a:schemeClr val="tx2"/>
                </a:solidFill>
                <a:latin typeface="+mj-lt"/>
              </a:rPr>
              <a:t>)</a:t>
            </a:r>
          </a:p>
          <a:p>
            <a:r>
              <a:rPr lang="de-DE" sz="2400" dirty="0">
                <a:solidFill>
                  <a:schemeClr val="tx2"/>
                </a:solidFill>
                <a:latin typeface="+mj-lt"/>
              </a:rPr>
              <a:t>Die Sprache soll in ihrer Lebendigkeit und der eigene kulturspezifische Hintergrund </a:t>
            </a:r>
            <a:r>
              <a:rPr lang="de-DE" sz="2400" dirty="0">
                <a:solidFill>
                  <a:schemeClr val="tx2"/>
                </a:solidFill>
              </a:rPr>
              <a:t>vermittelt werden</a:t>
            </a:r>
            <a:endParaRPr lang="de-DE" sz="2400" dirty="0">
              <a:solidFill>
                <a:schemeClr val="tx2"/>
              </a:solidFill>
              <a:latin typeface="+mj-lt"/>
            </a:endParaRPr>
          </a:p>
          <a:p>
            <a:pPr eaLnBrk="1" hangingPunct="1">
              <a:defRPr/>
            </a:pPr>
            <a:r>
              <a:rPr lang="de-DE" sz="2400" dirty="0">
                <a:solidFill>
                  <a:schemeClr val="tx2"/>
                </a:solidFill>
                <a:latin typeface="+mj-lt"/>
              </a:rPr>
              <a:t>Kooperative Arbeitsformen</a:t>
            </a:r>
          </a:p>
          <a:p>
            <a:pPr eaLnBrk="1" hangingPunct="1">
              <a:defRPr/>
            </a:pPr>
            <a:r>
              <a:rPr lang="de-DE" sz="2400" dirty="0">
                <a:solidFill>
                  <a:schemeClr val="tx2"/>
                </a:solidFill>
                <a:latin typeface="+mj-lt"/>
              </a:rPr>
              <a:t>Einsatz neuer Medien </a:t>
            </a:r>
          </a:p>
          <a:p>
            <a:pPr marL="0" indent="0" eaLnBrk="1" hangingPunct="1">
              <a:buNone/>
              <a:defRPr/>
            </a:pPr>
            <a:r>
              <a:rPr lang="de-DE" sz="2400" dirty="0">
                <a:solidFill>
                  <a:schemeClr val="tx2"/>
                </a:solidFill>
                <a:latin typeface="+mj-lt"/>
              </a:rPr>
              <a:t>    (Handy/Tablet)</a:t>
            </a:r>
          </a:p>
          <a:p>
            <a:pPr marL="0" indent="0" eaLnBrk="1" hangingPunct="1">
              <a:buNone/>
              <a:defRPr/>
            </a:pPr>
            <a:endParaRPr lang="de-DE" dirty="0">
              <a:latin typeface="+mj-lt"/>
            </a:endParaRPr>
          </a:p>
        </p:txBody>
      </p:sp>
      <p:pic>
        <p:nvPicPr>
          <p:cNvPr id="4" name="Grafik 3" descr="se habla espanol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76256" y="2132856"/>
            <a:ext cx="902021" cy="1449053"/>
          </a:xfrm>
          <a:prstGeom prst="round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02 - Es por Ti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44408" y="2492896"/>
            <a:ext cx="203200" cy="203200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0" t="47480" r="46063" b="44960"/>
          <a:stretch/>
        </p:blipFill>
        <p:spPr>
          <a:xfrm>
            <a:off x="4175961" y="5157192"/>
            <a:ext cx="4356479" cy="792089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5901" r="72050" b="85280"/>
          <a:stretch/>
        </p:blipFill>
        <p:spPr>
          <a:xfrm>
            <a:off x="5868141" y="4509120"/>
            <a:ext cx="2376267" cy="7920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533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pPr algn="ctr" eaLnBrk="1" hangingPunct="1"/>
            <a:r>
              <a:rPr lang="de-DE" dirty="0"/>
              <a:t>Inhalte und Methoden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8625" y="1500188"/>
            <a:ext cx="8229600" cy="4389437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>
                <a:solidFill>
                  <a:schemeClr val="tx2"/>
                </a:solidFill>
                <a:latin typeface="+mj-lt"/>
              </a:rPr>
              <a:t>Zu Beginn: erste Einblicke in geographische und gesellschaftliche Gegebenheiten Spaniens und </a:t>
            </a:r>
            <a:r>
              <a:rPr lang="de-DE" dirty="0" err="1">
                <a:solidFill>
                  <a:schemeClr val="tx2"/>
                </a:solidFill>
                <a:latin typeface="+mj-lt"/>
              </a:rPr>
              <a:t>Hispano</a:t>
            </a:r>
            <a:r>
              <a:rPr lang="de-DE" dirty="0">
                <a:solidFill>
                  <a:schemeClr val="tx2"/>
                </a:solidFill>
                <a:latin typeface="+mj-lt"/>
              </a:rPr>
              <a:t>-Amerikas.</a:t>
            </a:r>
          </a:p>
          <a:p>
            <a:pPr eaLnBrk="1" hangingPunct="1">
              <a:defRPr/>
            </a:pPr>
            <a:r>
              <a:rPr lang="de-DE" dirty="0">
                <a:solidFill>
                  <a:schemeClr val="tx2"/>
                </a:solidFill>
                <a:latin typeface="+mj-lt"/>
              </a:rPr>
              <a:t>Später: Vermittlung weitergehender Kenntnisse einer Region beziehungsweise eines Landes sowie literarische Zeugnisse.</a:t>
            </a:r>
          </a:p>
          <a:p>
            <a:pPr eaLnBrk="1" hangingPunct="1">
              <a:defRPr/>
            </a:pPr>
            <a:r>
              <a:rPr lang="de-DE" dirty="0">
                <a:solidFill>
                  <a:schemeClr val="tx2"/>
                </a:solidFill>
                <a:latin typeface="+mj-lt"/>
              </a:rPr>
              <a:t>Klassen 8-10: Einführung der kompletten Grammatik (integrativ anhand von Texten). </a:t>
            </a:r>
            <a:r>
              <a:rPr lang="de-DE" dirty="0" err="1">
                <a:solidFill>
                  <a:schemeClr val="tx2"/>
                </a:solidFill>
                <a:latin typeface="+mj-lt"/>
              </a:rPr>
              <a:t>Encuentros</a:t>
            </a:r>
            <a:r>
              <a:rPr lang="de-DE" dirty="0">
                <a:solidFill>
                  <a:schemeClr val="tx2"/>
                </a:solidFill>
                <a:latin typeface="+mj-lt"/>
              </a:rPr>
              <a:t> Hoy.</a:t>
            </a:r>
          </a:p>
          <a:p>
            <a:pPr eaLnBrk="1" hangingPunct="1">
              <a:defRPr/>
            </a:pPr>
            <a:r>
              <a:rPr lang="de-DE" dirty="0">
                <a:solidFill>
                  <a:schemeClr val="tx2"/>
                </a:solidFill>
                <a:latin typeface="+mj-lt"/>
              </a:rPr>
              <a:t>Kursstufe: Originaltexte zur Landeskunde und Literatur Spaniens und Hispanoamerikas, Oberstufenlehrbücher.</a:t>
            </a:r>
            <a:endParaRPr lang="de-DE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pPr algn="ctr" eaLnBrk="1" hangingPunct="1"/>
            <a:r>
              <a:rPr lang="de-DE"/>
              <a:t>Inhalte und Methoden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71500" y="1919882"/>
            <a:ext cx="8229600" cy="4389438"/>
          </a:xfrm>
        </p:spPr>
        <p:txBody>
          <a:bodyPr/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de-DE" sz="3200" dirty="0">
                <a:solidFill>
                  <a:schemeClr val="tx2"/>
                </a:solidFill>
                <a:latin typeface="+mj-lt"/>
              </a:rPr>
              <a:t>Inhaltliche und methodische Abwechslung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de-DE" sz="3200" dirty="0">
                <a:solidFill>
                  <a:schemeClr val="tx2"/>
                </a:solidFill>
                <a:latin typeface="+mj-lt"/>
              </a:rPr>
              <a:t>Vermittlung interkultureller Erfahrungen und kommunikativer Kompetenz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de-DE" dirty="0">
                <a:latin typeface="+mj-lt"/>
              </a:rPr>
              <a:t> </a:t>
            </a:r>
          </a:p>
          <a:p>
            <a:pPr eaLnBrk="1" hangingPunct="1">
              <a:defRPr/>
            </a:pPr>
            <a:endParaRPr lang="de-DE" dirty="0"/>
          </a:p>
        </p:txBody>
      </p:sp>
      <p:pic>
        <p:nvPicPr>
          <p:cNvPr id="4" name="Grafik 3" descr="importanc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4869160"/>
            <a:ext cx="3148006" cy="1392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Grafik 5" descr="cartel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3573016"/>
            <a:ext cx="1928826" cy="3002508"/>
          </a:xfrm>
          <a:prstGeom prst="round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Grafik 6" descr="frida_poster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29422" y="3429000"/>
            <a:ext cx="2214578" cy="318965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1" name="Grafik 10" descr="espana interkulturell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47664" y="3717032"/>
            <a:ext cx="3338746" cy="93542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972FDCD-1C2E-4640-B592-A8886969F2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825" y="3688456"/>
            <a:ext cx="1340171" cy="1828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de-DE" sz="4400" dirty="0"/>
              <a:t>Kooperation im Spanischunterricht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dirty="0">
                <a:solidFill>
                  <a:schemeClr val="tx2"/>
                </a:solidFill>
              </a:rPr>
              <a:t>enge Kontakte zum</a:t>
            </a:r>
            <a:r>
              <a:rPr lang="de-DE" b="1" dirty="0">
                <a:solidFill>
                  <a:schemeClr val="tx2"/>
                </a:solidFill>
              </a:rPr>
              <a:t> Seminar für Ausbildung und Fortbildung der Lehrkräfte Heidelberg</a:t>
            </a:r>
            <a:r>
              <a:rPr lang="de-DE" dirty="0">
                <a:solidFill>
                  <a:schemeClr val="tx2"/>
                </a:solidFill>
              </a:rPr>
              <a:t>, sowie zur </a:t>
            </a:r>
            <a:r>
              <a:rPr lang="de-DE" b="1" dirty="0">
                <a:solidFill>
                  <a:schemeClr val="tx2"/>
                </a:solidFill>
              </a:rPr>
              <a:t>Universität Mannheim und Heidelberg.</a:t>
            </a:r>
          </a:p>
          <a:p>
            <a:pPr eaLnBrk="1" hangingPunct="1">
              <a:defRPr/>
            </a:pPr>
            <a:endParaRPr lang="de-DE" b="1" dirty="0">
              <a:solidFill>
                <a:schemeClr val="tx2"/>
              </a:solidFill>
            </a:endParaRPr>
          </a:p>
          <a:p>
            <a:pPr eaLnBrk="1" hangingPunct="1">
              <a:defRPr/>
            </a:pPr>
            <a:endParaRPr lang="de-DE" b="1" dirty="0">
              <a:solidFill>
                <a:schemeClr val="tx2"/>
              </a:solidFill>
            </a:endParaRPr>
          </a:p>
          <a:p>
            <a:pPr eaLnBrk="1" hangingPunct="1">
              <a:defRPr/>
            </a:pPr>
            <a:r>
              <a:rPr lang="de-DE" dirty="0">
                <a:solidFill>
                  <a:schemeClr val="tx2"/>
                </a:solidFill>
              </a:rPr>
              <a:t>Vielseitige Unterstützung und Bereicherung des Unterrichts durch Einbindung von </a:t>
            </a:r>
            <a:r>
              <a:rPr lang="de-DE" b="1" dirty="0" err="1">
                <a:solidFill>
                  <a:schemeClr val="tx2"/>
                </a:solidFill>
              </a:rPr>
              <a:t>ReferendarInnen</a:t>
            </a:r>
            <a:r>
              <a:rPr lang="de-DE" b="1" dirty="0">
                <a:solidFill>
                  <a:schemeClr val="tx2"/>
                </a:solidFill>
              </a:rPr>
              <a:t>, </a:t>
            </a:r>
            <a:r>
              <a:rPr lang="de-DE" b="1" dirty="0" err="1">
                <a:solidFill>
                  <a:schemeClr val="tx2"/>
                </a:solidFill>
              </a:rPr>
              <a:t>StudentInnen</a:t>
            </a:r>
            <a:r>
              <a:rPr lang="de-DE" b="1" dirty="0">
                <a:solidFill>
                  <a:schemeClr val="tx2"/>
                </a:solidFill>
              </a:rPr>
              <a:t> und </a:t>
            </a:r>
            <a:r>
              <a:rPr lang="de-DE" b="1" dirty="0" err="1">
                <a:solidFill>
                  <a:schemeClr val="tx2"/>
                </a:solidFill>
              </a:rPr>
              <a:t>PraktikantInnen</a:t>
            </a:r>
            <a:r>
              <a:rPr lang="de-DE" b="1" dirty="0">
                <a:solidFill>
                  <a:schemeClr val="tx2"/>
                </a:solidFill>
              </a:rPr>
              <a:t>.</a:t>
            </a:r>
          </a:p>
          <a:p>
            <a:pPr marL="0" indent="0" eaLnBrk="1" hangingPunct="1">
              <a:buNone/>
              <a:defRPr/>
            </a:pPr>
            <a:endParaRPr lang="de-DE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1684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yperion">
  <a:themeElements>
    <a:clrScheme name="Hyperion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Hyperion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Hyperio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Hyperion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Hyperion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0</TotalTime>
  <Words>497</Words>
  <Application>Microsoft Macintosh PowerPoint</Application>
  <PresentationFormat>Bildschirmpräsentation (4:3)</PresentationFormat>
  <Paragraphs>77</Paragraphs>
  <Slides>18</Slides>
  <Notes>2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6" baseType="lpstr">
      <vt:lpstr>Arial</vt:lpstr>
      <vt:lpstr>Arial Narrow</vt:lpstr>
      <vt:lpstr>Calibri</vt:lpstr>
      <vt:lpstr>Constantia</vt:lpstr>
      <vt:lpstr>Lucida Sans Unicode</vt:lpstr>
      <vt:lpstr>Wingdings</vt:lpstr>
      <vt:lpstr>Wingdings 2</vt:lpstr>
      <vt:lpstr>Hyperion</vt:lpstr>
      <vt:lpstr> </vt:lpstr>
      <vt:lpstr>PowerPoint-Präsentation</vt:lpstr>
      <vt:lpstr>  Spanisch als 3. Fremdsprache</vt:lpstr>
      <vt:lpstr>Warum Spanisch? </vt:lpstr>
      <vt:lpstr>Wer sollte Spanisch wählen?</vt:lpstr>
      <vt:lpstr>Inhalte und Methoden</vt:lpstr>
      <vt:lpstr>Inhalte und Methoden</vt:lpstr>
      <vt:lpstr>Inhalte und Methoden</vt:lpstr>
      <vt:lpstr>Kooperation im Spanischunterricht</vt:lpstr>
      <vt:lpstr>Was bieten wir am JGG?</vt:lpstr>
      <vt:lpstr>Schüleraustausch in Klasse 9/10 mit dem Colegio Luis Briña, Bilbao</vt:lpstr>
      <vt:lpstr>PowerPoint-Präsentation</vt:lpstr>
      <vt:lpstr>PowerPoint-Präsentation</vt:lpstr>
      <vt:lpstr>PowerPoint-Präsentation</vt:lpstr>
      <vt:lpstr>PowerPoint-Präsentation</vt:lpstr>
      <vt:lpstr>Exkursionen/Ausstellungen/Projekte</vt:lpstr>
      <vt:lpstr>DELE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Spanisch als dritte Fremdsprache</dc:title>
  <dc:creator>karin</dc:creator>
  <cp:lastModifiedBy>Nicole Seitz</cp:lastModifiedBy>
  <cp:revision>178</cp:revision>
  <cp:lastPrinted>2016-04-05T08:51:55Z</cp:lastPrinted>
  <dcterms:created xsi:type="dcterms:W3CDTF">2009-02-21T15:04:47Z</dcterms:created>
  <dcterms:modified xsi:type="dcterms:W3CDTF">2022-04-05T13:33:40Z</dcterms:modified>
</cp:coreProperties>
</file>